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96" r:id="rId5"/>
    <p:sldId id="288" r:id="rId6"/>
    <p:sldId id="286" r:id="rId7"/>
    <p:sldId id="295" r:id="rId8"/>
    <p:sldId id="297" r:id="rId9"/>
    <p:sldId id="289" r:id="rId10"/>
    <p:sldId id="261" r:id="rId11"/>
    <p:sldId id="262" r:id="rId12"/>
    <p:sldId id="298" r:id="rId13"/>
    <p:sldId id="263" r:id="rId14"/>
    <p:sldId id="264" r:id="rId15"/>
    <p:sldId id="265" r:id="rId16"/>
    <p:sldId id="293" r:id="rId17"/>
    <p:sldId id="282" r:id="rId18"/>
    <p:sldId id="299" r:id="rId19"/>
    <p:sldId id="300" r:id="rId20"/>
    <p:sldId id="301" r:id="rId21"/>
    <p:sldId id="302" r:id="rId22"/>
    <p:sldId id="303" r:id="rId23"/>
    <p:sldId id="304" r:id="rId24"/>
    <p:sldId id="305" r:id="rId25"/>
    <p:sldId id="30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hamed ramadan88" initials="mr" lastIdx="1" clrIdx="0">
    <p:extLst>
      <p:ext uri="{19B8F6BF-5375-455C-9EA6-DF929625EA0E}">
        <p15:presenceInfo xmlns:p15="http://schemas.microsoft.com/office/powerpoint/2012/main" userId="d0ca4c1c9e21899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06CE66-116A-4E6D-8E14-21B7E194662D}" v="213" dt="2022-08-20T12:09:08.913"/>
    <p1510:client id="{42A9E117-E811-4262-90CA-19FC02E67A18}" v="189" dt="2022-08-20T09:10:42.180"/>
    <p1510:client id="{5C53AAB6-0E63-4760-9941-04CC329890C3}" v="29" dt="2022-08-20T09:15:16.066"/>
    <p1510:client id="{DE162FB4-2197-4198-8697-9B5ACD1A13E0}" v="1489" dt="2022-08-20T08:55:33.6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8" d="100"/>
          <a:sy n="88" d="100"/>
        </p:scale>
        <p:origin x="26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 y="245344"/>
            <a:ext cx="12191999" cy="1122392"/>
          </a:xfrm>
        </p:spPr>
        <p:txBody>
          <a:bodyPr>
            <a:normAutofit/>
          </a:bodyPr>
          <a:lstStyle/>
          <a:p>
            <a:r>
              <a:rPr lang="en-IN" sz="3600" b="1" u="sng" dirty="0">
                <a:solidFill>
                  <a:schemeClr val="accent1"/>
                </a:solidFill>
              </a:rPr>
              <a:t>HOUSING: PRICE PREDICTION</a:t>
            </a:r>
            <a:endParaRPr lang="en-US" sz="3600" b="1" u="sng" dirty="0">
              <a:solidFill>
                <a:schemeClr val="accent1"/>
              </a:solidFill>
              <a:ea typeface="+mj-lt"/>
              <a:cs typeface="+mj-lt"/>
            </a:endParaRPr>
          </a:p>
        </p:txBody>
      </p:sp>
      <p:sp>
        <p:nvSpPr>
          <p:cNvPr id="3" name="Subtitle 2"/>
          <p:cNvSpPr>
            <a:spLocks noGrp="1"/>
          </p:cNvSpPr>
          <p:nvPr>
            <p:ph type="subTitle" idx="1"/>
          </p:nvPr>
        </p:nvSpPr>
        <p:spPr>
          <a:xfrm>
            <a:off x="1" y="2121171"/>
            <a:ext cx="12191999" cy="5005685"/>
          </a:xfrm>
        </p:spPr>
        <p:txBody>
          <a:bodyPr vert="horz" lIns="91440" tIns="45720" rIns="91440" bIns="45720" rtlCol="0" anchor="t">
            <a:normAutofit/>
          </a:bodyPr>
          <a:lstStyle/>
          <a:p>
            <a:r>
              <a:rPr lang="en-US" sz="2800" dirty="0"/>
              <a:t>Houses are one of the necessary need of each and every person around the globe and therefore housing and real estate market is one of the markets which is one of the major contributors in the world’s economy. </a:t>
            </a:r>
          </a:p>
          <a:p>
            <a:r>
              <a:rPr lang="en-US" sz="2800" dirty="0"/>
              <a:t>It is a very large market and there are various companies working in the domain. </a:t>
            </a:r>
            <a:endParaRPr lang="en-US" sz="2800" dirty="0" smtClean="0"/>
          </a:p>
          <a:p>
            <a:r>
              <a:rPr lang="en-US" sz="2800" dirty="0" smtClean="0"/>
              <a:t>Data </a:t>
            </a:r>
            <a:r>
              <a:rPr lang="en-US" sz="2800" dirty="0"/>
              <a:t>science comes as a very important tool to solve problems in the domain to help the companies increase their overall revenue, profits, improving their marketing strategies and focusing on changing trends in house sales and purchases. Predictive modelling, Market mix modelling, recommendation systems are some of the machine learning techniques used for achieving the business goals for housing companies. </a:t>
            </a:r>
            <a:endParaRPr lang="en-US" sz="2800" dirty="0" smtClean="0"/>
          </a:p>
          <a:p>
            <a:r>
              <a:rPr lang="en-US" sz="2800" dirty="0" smtClean="0"/>
              <a:t>Our </a:t>
            </a:r>
            <a:r>
              <a:rPr lang="en-US" sz="2800" dirty="0"/>
              <a:t>problem is related to one such housing company. </a:t>
            </a:r>
            <a:endParaRPr lang="en-IN" sz="2800" dirty="0">
              <a:ea typeface="Calibri"/>
              <a:cs typeface="Calibri"/>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540CE46D-ED0C-036E-D132-3600755B5002}"/>
              </a:ext>
            </a:extLst>
          </p:cNvPr>
          <p:cNvSpPr txBox="1"/>
          <p:nvPr/>
        </p:nvSpPr>
        <p:spPr>
          <a:xfrm>
            <a:off x="457200" y="5473005"/>
            <a:ext cx="1114077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mj-lt"/>
              </a:rPr>
              <a:t>1. 79.5% of House properties belongs to Low Density Residential Area followed by 14 % of properties belong to Medium Density Residential Area. 2. Very Few property (0.8%) belongs to </a:t>
            </a:r>
            <a:r>
              <a:rPr lang="en-US" sz="2800" b="1" dirty="0" smtClean="0">
                <a:latin typeface="+mj-lt"/>
              </a:rPr>
              <a:t>Commercial </a:t>
            </a:r>
            <a:r>
              <a:rPr lang="en-US" sz="2800" b="1" dirty="0">
                <a:latin typeface="+mj-lt"/>
              </a:rPr>
              <a:t>zone. </a:t>
            </a: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9861" t="27901" r="26389" b="12839"/>
          <a:stretch/>
        </p:blipFill>
        <p:spPr>
          <a:xfrm>
            <a:off x="2285998" y="0"/>
            <a:ext cx="7264401" cy="5534782"/>
          </a:xfrm>
          <a:prstGeom prst="rect">
            <a:avLst/>
          </a:prstGeom>
        </p:spPr>
      </p:pic>
    </p:spTree>
    <p:extLst>
      <p:ext uri="{BB962C8B-B14F-4D97-AF65-F5344CB8AC3E}">
        <p14:creationId xmlns:p14="http://schemas.microsoft.com/office/powerpoint/2010/main" val="1317965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36737" t="24209" r="15423" b="20508"/>
          <a:stretch/>
        </p:blipFill>
        <p:spPr>
          <a:xfrm>
            <a:off x="592183" y="69668"/>
            <a:ext cx="10302239" cy="6696455"/>
          </a:xfrm>
        </p:spPr>
      </p:pic>
    </p:spTree>
    <p:extLst>
      <p:ext uri="{BB962C8B-B14F-4D97-AF65-F5344CB8AC3E}">
        <p14:creationId xmlns:p14="http://schemas.microsoft.com/office/powerpoint/2010/main" val="1713695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8309" y="365125"/>
            <a:ext cx="10735491" cy="1325563"/>
          </a:xfrm>
        </p:spPr>
        <p:txBody>
          <a:bodyPr/>
          <a:lstStyle/>
          <a:p>
            <a:r>
              <a:rPr lang="en-US" u="sng" dirty="0"/>
              <a:t>Sale Price Vs Overall </a:t>
            </a:r>
            <a:r>
              <a:rPr lang="en-US" u="sng" dirty="0" smtClean="0"/>
              <a:t>Condition based on zones</a:t>
            </a:r>
            <a:endParaRPr lang="en-IN" u="sng" dirty="0"/>
          </a:p>
        </p:txBody>
      </p:sp>
      <p:sp>
        <p:nvSpPr>
          <p:cNvPr id="3" name="Content Placeholder 2"/>
          <p:cNvSpPr>
            <a:spLocks noGrp="1"/>
          </p:cNvSpPr>
          <p:nvPr>
            <p:ph idx="1"/>
          </p:nvPr>
        </p:nvSpPr>
        <p:spPr/>
        <p:txBody>
          <a:bodyPr>
            <a:normAutofit/>
          </a:bodyPr>
          <a:lstStyle/>
          <a:p>
            <a:r>
              <a:rPr lang="en-US" sz="2400" dirty="0" smtClean="0"/>
              <a:t>Most </a:t>
            </a:r>
            <a:r>
              <a:rPr lang="en-US" sz="2400" dirty="0"/>
              <a:t>of property for sale have overall condition rating of either 5 or 6. </a:t>
            </a:r>
            <a:endParaRPr lang="en-US" sz="2400" dirty="0" smtClean="0"/>
          </a:p>
          <a:p>
            <a:r>
              <a:rPr lang="en-US" sz="2400" dirty="0" smtClean="0"/>
              <a:t>Sale </a:t>
            </a:r>
            <a:r>
              <a:rPr lang="en-US" sz="2400" dirty="0"/>
              <a:t>Price inside RL Zone is much higher than other remaining zone. </a:t>
            </a:r>
            <a:endParaRPr lang="en-US" sz="2400" dirty="0" smtClean="0"/>
          </a:p>
          <a:p>
            <a:r>
              <a:rPr lang="en-US" sz="2400" dirty="0" smtClean="0"/>
              <a:t>Cheapest </a:t>
            </a:r>
            <a:r>
              <a:rPr lang="en-US" sz="2400" dirty="0"/>
              <a:t>properties are available in </a:t>
            </a:r>
            <a:r>
              <a:rPr lang="en-US" sz="2400" dirty="0" err="1"/>
              <a:t>Commerical</a:t>
            </a:r>
            <a:r>
              <a:rPr lang="en-US" sz="2400" dirty="0"/>
              <a:t> zone. </a:t>
            </a:r>
            <a:endParaRPr lang="en-US" sz="2400" dirty="0" smtClean="0"/>
          </a:p>
          <a:p>
            <a:r>
              <a:rPr lang="en-US" sz="2400" dirty="0" smtClean="0"/>
              <a:t>Another </a:t>
            </a:r>
            <a:r>
              <a:rPr lang="en-US" sz="2400" dirty="0"/>
              <a:t>interesting observation we get here is for some house properties having Overall condition Rating of 8 &amp; 9 have low price compare to others. </a:t>
            </a:r>
            <a:endParaRPr lang="en-US" sz="2400" dirty="0" smtClean="0"/>
          </a:p>
          <a:p>
            <a:r>
              <a:rPr lang="en-US" sz="2400" dirty="0" smtClean="0"/>
              <a:t>This </a:t>
            </a:r>
            <a:r>
              <a:rPr lang="en-US" sz="2400" dirty="0"/>
              <a:t>indicate that Overall Condition Rating is Not significant factor in determination of Sale price. Overall Condition Rating may helpful to buyer in taking decision of Buying property but not in determination of House Price.</a:t>
            </a:r>
            <a:endParaRPr lang="en-IN" sz="2400" dirty="0"/>
          </a:p>
        </p:txBody>
      </p:sp>
    </p:spTree>
    <p:extLst>
      <p:ext uri="{BB962C8B-B14F-4D97-AF65-F5344CB8AC3E}">
        <p14:creationId xmlns:p14="http://schemas.microsoft.com/office/powerpoint/2010/main" val="1519606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6287" t="27429" r="15571" b="17460"/>
          <a:stretch/>
        </p:blipFill>
        <p:spPr>
          <a:xfrm>
            <a:off x="0" y="0"/>
            <a:ext cx="9751070" cy="6278880"/>
          </a:xfrm>
          <a:prstGeom prst="rect">
            <a:avLst/>
          </a:prstGeom>
        </p:spPr>
      </p:pic>
      <p:sp>
        <p:nvSpPr>
          <p:cNvPr id="7" name="TextBox 6"/>
          <p:cNvSpPr txBox="1"/>
          <p:nvPr/>
        </p:nvSpPr>
        <p:spPr>
          <a:xfrm>
            <a:off x="2002971" y="6030464"/>
            <a:ext cx="7611291" cy="646331"/>
          </a:xfrm>
          <a:prstGeom prst="rect">
            <a:avLst/>
          </a:prstGeom>
          <a:noFill/>
        </p:spPr>
        <p:txBody>
          <a:bodyPr wrap="square" rtlCol="0">
            <a:spAutoFit/>
          </a:bodyPr>
          <a:lstStyle/>
          <a:p>
            <a:r>
              <a:rPr lang="en-US" b="1" dirty="0"/>
              <a:t>With Exception of </a:t>
            </a:r>
            <a:r>
              <a:rPr lang="en-US" b="1" dirty="0" smtClean="0"/>
              <a:t>Commercial </a:t>
            </a:r>
            <a:r>
              <a:rPr lang="en-US" b="1" dirty="0"/>
              <a:t>zone, As Lot Frontage area increase (which indicate Size of street connected to property) the Sale Price increases. </a:t>
            </a:r>
            <a:endParaRPr lang="en-IN" b="1" dirty="0"/>
          </a:p>
        </p:txBody>
      </p:sp>
    </p:spTree>
    <p:extLst>
      <p:ext uri="{BB962C8B-B14F-4D97-AF65-F5344CB8AC3E}">
        <p14:creationId xmlns:p14="http://schemas.microsoft.com/office/powerpoint/2010/main" val="4280732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3C0FFA-9207-6386-F775-29BCD03C4B8E}"/>
              </a:ext>
            </a:extLst>
          </p:cNvPr>
          <p:cNvSpPr>
            <a:spLocks noGrp="1"/>
          </p:cNvSpPr>
          <p:nvPr>
            <p:ph type="title"/>
          </p:nvPr>
        </p:nvSpPr>
        <p:spPr>
          <a:xfrm>
            <a:off x="281797" y="6858000"/>
            <a:ext cx="11910203" cy="1512468"/>
          </a:xfrm>
        </p:spPr>
        <p:txBody>
          <a:bodyPr vert="horz" lIns="91440" tIns="45720" rIns="91440" bIns="45720" rtlCol="0" anchor="ctr">
            <a:noAutofit/>
          </a:bodyPr>
          <a:lstStyle/>
          <a:p>
            <a:endParaRPr lang="en-US" sz="2400" b="1" dirty="0">
              <a:ea typeface="Calibri Light" panose="020F0302020204030204"/>
              <a:cs typeface="Calibri Light" panose="020F0302020204030204"/>
            </a:endParaRPr>
          </a:p>
          <a:p>
            <a:endParaRPr lang="en-US" dirty="0">
              <a:ea typeface="Calibri Light"/>
              <a:cs typeface="Calibri Light"/>
            </a:endParaRPr>
          </a:p>
        </p:txBody>
      </p:sp>
      <p:sp>
        <p:nvSpPr>
          <p:cNvPr id="6" name="Content Placeholder 5"/>
          <p:cNvSpPr>
            <a:spLocks noGrp="1"/>
          </p:cNvSpPr>
          <p:nvPr>
            <p:ph idx="1"/>
          </p:nvPr>
        </p:nvSpPr>
        <p:spPr>
          <a:xfrm>
            <a:off x="670561" y="4708844"/>
            <a:ext cx="11521439" cy="1097912"/>
          </a:xfrm>
        </p:spPr>
        <p:txBody>
          <a:bodyPr>
            <a:noAutofit/>
          </a:bodyPr>
          <a:lstStyle/>
          <a:p>
            <a:r>
              <a:rPr lang="en-US" b="1" dirty="0" smtClean="0"/>
              <a:t>There </a:t>
            </a:r>
            <a:r>
              <a:rPr lang="en-US" b="1" dirty="0"/>
              <a:t>is No Significant relationship found between Sale price &amp; Lot area. </a:t>
            </a:r>
          </a:p>
          <a:p>
            <a:r>
              <a:rPr lang="en-US" b="1" dirty="0" smtClean="0"/>
              <a:t>Most </a:t>
            </a:r>
            <a:r>
              <a:rPr lang="en-US" b="1" dirty="0"/>
              <a:t>houses fall under 40000 </a:t>
            </a:r>
            <a:r>
              <a:rPr lang="en-US" b="1" dirty="0" err="1"/>
              <a:t>sqft</a:t>
            </a:r>
            <a:r>
              <a:rPr lang="en-US" b="1" dirty="0"/>
              <a:t>. and the price varies based on overall quality</a:t>
            </a:r>
            <a:endParaRPr lang="en-IN" b="1"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36928" t="31365" r="15643" b="16572"/>
          <a:stretch/>
        </p:blipFill>
        <p:spPr>
          <a:xfrm>
            <a:off x="281797" y="323035"/>
            <a:ext cx="5400369" cy="3334565"/>
          </a:xfrm>
          <a:prstGeom prst="rect">
            <a:avLst/>
          </a:prstGeom>
        </p:spPr>
      </p:pic>
      <p:pic>
        <p:nvPicPr>
          <p:cNvPr id="4" name="Picture 3"/>
          <p:cNvPicPr>
            <a:picLocks noChangeAspect="1"/>
          </p:cNvPicPr>
          <p:nvPr/>
        </p:nvPicPr>
        <p:blipFill rotWithShape="1">
          <a:blip r:embed="rId3"/>
          <a:srcRect l="34500" t="32762" r="18857" b="12889"/>
          <a:stretch/>
        </p:blipFill>
        <p:spPr>
          <a:xfrm>
            <a:off x="5947954" y="126682"/>
            <a:ext cx="5686697" cy="3727270"/>
          </a:xfrm>
          <a:prstGeom prst="rect">
            <a:avLst/>
          </a:prstGeom>
        </p:spPr>
      </p:pic>
    </p:spTree>
    <p:extLst>
      <p:ext uri="{BB962C8B-B14F-4D97-AF65-F5344CB8AC3E}">
        <p14:creationId xmlns:p14="http://schemas.microsoft.com/office/powerpoint/2010/main" val="793969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3142" t="31873" r="21714" b="14413"/>
          <a:stretch/>
        </p:blipFill>
        <p:spPr>
          <a:xfrm>
            <a:off x="235130" y="246757"/>
            <a:ext cx="7689670" cy="6611243"/>
          </a:xfrm>
          <a:prstGeom prst="rect">
            <a:avLst/>
          </a:prstGeom>
        </p:spPr>
      </p:pic>
      <p:sp>
        <p:nvSpPr>
          <p:cNvPr id="4" name="Rectangle 3"/>
          <p:cNvSpPr/>
          <p:nvPr/>
        </p:nvSpPr>
        <p:spPr>
          <a:xfrm>
            <a:off x="8168638" y="735934"/>
            <a:ext cx="3788229" cy="4832092"/>
          </a:xfrm>
          <a:prstGeom prst="rect">
            <a:avLst/>
          </a:prstGeom>
        </p:spPr>
        <p:txBody>
          <a:bodyPr wrap="square">
            <a:spAutoFit/>
          </a:bodyPr>
          <a:lstStyle/>
          <a:p>
            <a:pPr marL="342900" indent="-342900">
              <a:buAutoNum type="arabicPeriod"/>
            </a:pPr>
            <a:r>
              <a:rPr lang="en-US" sz="2800" b="1" dirty="0" smtClean="0"/>
              <a:t>We </a:t>
            </a:r>
            <a:r>
              <a:rPr lang="en-US" sz="2800" b="1" dirty="0"/>
              <a:t>can see that as Property get older with time its sale Price get </a:t>
            </a:r>
            <a:r>
              <a:rPr lang="en-US" sz="2800" b="1" dirty="0" smtClean="0"/>
              <a:t>depreciated. </a:t>
            </a:r>
          </a:p>
          <a:p>
            <a:pPr marL="342900" indent="-342900">
              <a:buAutoNum type="arabicPeriod"/>
            </a:pPr>
            <a:r>
              <a:rPr lang="en-US" sz="2800" b="1" dirty="0" smtClean="0"/>
              <a:t>20 </a:t>
            </a:r>
            <a:r>
              <a:rPr lang="en-US" sz="2800" b="1" dirty="0"/>
              <a:t>years after </a:t>
            </a:r>
            <a:r>
              <a:rPr lang="en-US" sz="2800" b="1" dirty="0" smtClean="0"/>
              <a:t>Remodeling </a:t>
            </a:r>
            <a:r>
              <a:rPr lang="en-US" sz="2800" b="1" dirty="0"/>
              <a:t>Price of properties start decreases. </a:t>
            </a:r>
            <a:endParaRPr lang="en-US" sz="2800" b="1" dirty="0" smtClean="0"/>
          </a:p>
          <a:p>
            <a:pPr marL="342900" indent="-342900">
              <a:buAutoNum type="arabicPeriod"/>
            </a:pPr>
            <a:r>
              <a:rPr lang="en-US" sz="2800" b="1" dirty="0" smtClean="0"/>
              <a:t>Older </a:t>
            </a:r>
            <a:r>
              <a:rPr lang="en-US" sz="2800" b="1" dirty="0"/>
              <a:t>the garage age </a:t>
            </a:r>
            <a:r>
              <a:rPr lang="en-US" sz="2800" b="1" dirty="0" smtClean="0"/>
              <a:t>lesser </a:t>
            </a:r>
            <a:r>
              <a:rPr lang="en-US" sz="2800" b="1" dirty="0"/>
              <a:t>the price of Property.</a:t>
            </a:r>
            <a:endParaRPr lang="en-IN" sz="2800" b="1" dirty="0"/>
          </a:p>
        </p:txBody>
      </p:sp>
    </p:spTree>
    <p:extLst>
      <p:ext uri="{BB962C8B-B14F-4D97-AF65-F5344CB8AC3E}">
        <p14:creationId xmlns:p14="http://schemas.microsoft.com/office/powerpoint/2010/main" val="2217599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6214" t="27048" r="12643" b="3746"/>
          <a:stretch/>
        </p:blipFill>
        <p:spPr>
          <a:xfrm>
            <a:off x="1532709" y="103324"/>
            <a:ext cx="8874034" cy="6754676"/>
          </a:xfrm>
          <a:prstGeom prst="rect">
            <a:avLst/>
          </a:prstGeom>
        </p:spPr>
      </p:pic>
    </p:spTree>
    <p:extLst>
      <p:ext uri="{BB962C8B-B14F-4D97-AF65-F5344CB8AC3E}">
        <p14:creationId xmlns:p14="http://schemas.microsoft.com/office/powerpoint/2010/main" val="3737499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Content Placeholder 7">
            <a:extLst>
              <a:ext uri="{FF2B5EF4-FFF2-40B4-BE49-F238E27FC236}">
                <a16:creationId xmlns:a16="http://schemas.microsoft.com/office/drawing/2014/main" xmlns="" id="{965A2E05-19A1-3E83-118D-B8D8D041E466}"/>
              </a:ext>
            </a:extLst>
          </p:cNvPr>
          <p:cNvSpPr>
            <a:spLocks noGrp="1"/>
          </p:cNvSpPr>
          <p:nvPr>
            <p:ph idx="1"/>
          </p:nvPr>
        </p:nvSpPr>
        <p:spPr>
          <a:xfrm>
            <a:off x="6976533" y="923966"/>
            <a:ext cx="4645055" cy="4893360"/>
          </a:xfrm>
        </p:spPr>
        <p:txBody>
          <a:bodyPr vert="horz" lIns="91440" tIns="45720" rIns="91440" bIns="45720" rtlCol="0" anchor="t">
            <a:noAutofit/>
          </a:bodyPr>
          <a:lstStyle/>
          <a:p>
            <a:r>
              <a:rPr lang="en-US" b="1" dirty="0">
                <a:ea typeface="+mn-lt"/>
                <a:cs typeface="+mn-lt"/>
              </a:rPr>
              <a:t>There are multicollinearity problem present in our dataset. </a:t>
            </a:r>
            <a:endParaRPr lang="en-US" b="1" dirty="0" smtClean="0">
              <a:ea typeface="+mn-lt"/>
              <a:cs typeface="+mn-lt"/>
            </a:endParaRPr>
          </a:p>
          <a:p>
            <a:r>
              <a:rPr lang="en-US" b="1" dirty="0" smtClean="0">
                <a:ea typeface="+mn-lt"/>
                <a:cs typeface="+mn-lt"/>
              </a:rPr>
              <a:t>Most </a:t>
            </a:r>
            <a:r>
              <a:rPr lang="en-US" b="1" dirty="0">
                <a:ea typeface="+mn-lt"/>
                <a:cs typeface="+mn-lt"/>
              </a:rPr>
              <a:t>of the columns are correlated with each other</a:t>
            </a:r>
            <a:r>
              <a:rPr lang="en-US" b="1" dirty="0" smtClean="0">
                <a:ea typeface="+mn-lt"/>
                <a:cs typeface="+mn-lt"/>
              </a:rPr>
              <a:t>.</a:t>
            </a:r>
          </a:p>
          <a:p>
            <a:r>
              <a:rPr lang="en-US" b="1" dirty="0" smtClean="0">
                <a:ea typeface="+mn-lt"/>
                <a:cs typeface="+mn-lt"/>
              </a:rPr>
              <a:t>Highly collinear columns have been removed.</a:t>
            </a:r>
          </a:p>
          <a:p>
            <a:r>
              <a:rPr lang="en-US" b="1" dirty="0" smtClean="0"/>
              <a:t>Still a lot of columns relates with </a:t>
            </a:r>
            <a:r>
              <a:rPr lang="en-US" b="1" dirty="0"/>
              <a:t>each other and impacts output for each other.</a:t>
            </a:r>
            <a:endParaRPr lang="en-US" b="1" dirty="0">
              <a:ea typeface="Calibri" panose="020F0502020204030204"/>
              <a:cs typeface="Calibri" panose="020F0502020204030204"/>
            </a:endParaRPr>
          </a:p>
        </p:txBody>
      </p:sp>
      <p:sp>
        <p:nvSpPr>
          <p:cNvPr id="3" name="TextBox 2"/>
          <p:cNvSpPr txBox="1"/>
          <p:nvPr/>
        </p:nvSpPr>
        <p:spPr>
          <a:xfrm>
            <a:off x="4656666" y="0"/>
            <a:ext cx="2319867" cy="461665"/>
          </a:xfrm>
          <a:prstGeom prst="rect">
            <a:avLst/>
          </a:prstGeom>
          <a:noFill/>
        </p:spPr>
        <p:txBody>
          <a:bodyPr wrap="square" rtlCol="0">
            <a:spAutoFit/>
          </a:bodyPr>
          <a:lstStyle/>
          <a:p>
            <a:r>
              <a:rPr lang="en-US" sz="2400" b="1" dirty="0" smtClean="0"/>
              <a:t>Multicollinearity</a:t>
            </a:r>
            <a:endParaRPr lang="en-IN" sz="2400" b="1"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46215" t="32889" r="24500" b="12635"/>
          <a:stretch/>
        </p:blipFill>
        <p:spPr>
          <a:xfrm>
            <a:off x="400111" y="566057"/>
            <a:ext cx="5756849" cy="6023629"/>
          </a:xfrm>
          <a:prstGeom prst="rect">
            <a:avLst/>
          </a:prstGeom>
        </p:spPr>
      </p:pic>
    </p:spTree>
    <p:extLst>
      <p:ext uri="{BB962C8B-B14F-4D97-AF65-F5344CB8AC3E}">
        <p14:creationId xmlns:p14="http://schemas.microsoft.com/office/powerpoint/2010/main" val="3261455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Model Dashboard</a:t>
            </a:r>
            <a:endParaRPr lang="en-IN" b="1" u="sng" dirty="0"/>
          </a:p>
        </p:txBody>
      </p:sp>
      <p:sp>
        <p:nvSpPr>
          <p:cNvPr id="3" name="Content Placeholder 2"/>
          <p:cNvSpPr>
            <a:spLocks noGrp="1"/>
          </p:cNvSpPr>
          <p:nvPr>
            <p:ph idx="1"/>
          </p:nvPr>
        </p:nvSpPr>
        <p:spPr>
          <a:xfrm>
            <a:off x="838200" y="2663416"/>
            <a:ext cx="10515600" cy="2256926"/>
          </a:xfrm>
        </p:spPr>
        <p:txBody>
          <a:bodyPr>
            <a:normAutofit fontScale="92500" lnSpcReduction="10000"/>
          </a:bodyPr>
          <a:lstStyle/>
          <a:p>
            <a:r>
              <a:rPr lang="en-IN" dirty="0" err="1"/>
              <a:t>lr</a:t>
            </a:r>
            <a:r>
              <a:rPr lang="en-IN" dirty="0"/>
              <a:t>=</a:t>
            </a:r>
            <a:r>
              <a:rPr lang="en-IN" dirty="0" err="1"/>
              <a:t>LinearRegression</a:t>
            </a:r>
            <a:r>
              <a:rPr lang="en-IN" dirty="0"/>
              <a:t>()</a:t>
            </a:r>
          </a:p>
          <a:p>
            <a:r>
              <a:rPr lang="en-IN" dirty="0"/>
              <a:t>lasso=</a:t>
            </a:r>
            <a:r>
              <a:rPr lang="en-IN" dirty="0" err="1"/>
              <a:t>linear_model.Lasso</a:t>
            </a:r>
            <a:r>
              <a:rPr lang="en-IN" dirty="0"/>
              <a:t>()</a:t>
            </a:r>
          </a:p>
          <a:p>
            <a:r>
              <a:rPr lang="en-IN" dirty="0" err="1"/>
              <a:t>svr</a:t>
            </a:r>
            <a:r>
              <a:rPr lang="en-IN" dirty="0"/>
              <a:t>=SVR()</a:t>
            </a:r>
          </a:p>
          <a:p>
            <a:r>
              <a:rPr lang="en-IN" dirty="0" err="1"/>
              <a:t>dtr</a:t>
            </a:r>
            <a:r>
              <a:rPr lang="en-IN" dirty="0"/>
              <a:t>=</a:t>
            </a:r>
            <a:r>
              <a:rPr lang="en-IN" dirty="0" err="1"/>
              <a:t>DecisionTreeRegressor</a:t>
            </a:r>
            <a:r>
              <a:rPr lang="en-IN" dirty="0"/>
              <a:t>()</a:t>
            </a:r>
          </a:p>
          <a:p>
            <a:r>
              <a:rPr lang="en-IN" dirty="0" err="1"/>
              <a:t>rfr</a:t>
            </a:r>
            <a:r>
              <a:rPr lang="en-IN" dirty="0"/>
              <a:t>=</a:t>
            </a:r>
            <a:r>
              <a:rPr lang="en-IN" dirty="0" err="1"/>
              <a:t>RandomForestRegressor</a:t>
            </a:r>
            <a:r>
              <a:rPr lang="en-IN" dirty="0"/>
              <a:t>()</a:t>
            </a:r>
          </a:p>
        </p:txBody>
      </p:sp>
      <p:sp>
        <p:nvSpPr>
          <p:cNvPr id="4" name="TextBox 3"/>
          <p:cNvSpPr txBox="1"/>
          <p:nvPr/>
        </p:nvSpPr>
        <p:spPr>
          <a:xfrm>
            <a:off x="838200" y="6087292"/>
            <a:ext cx="6201378" cy="369332"/>
          </a:xfrm>
          <a:prstGeom prst="rect">
            <a:avLst/>
          </a:prstGeom>
          <a:noFill/>
        </p:spPr>
        <p:txBody>
          <a:bodyPr wrap="none" rtlCol="0">
            <a:spAutoFit/>
          </a:bodyPr>
          <a:lstStyle/>
          <a:p>
            <a:r>
              <a:rPr lang="en-US" dirty="0" smtClean="0"/>
              <a:t>Output for each model has been provided in the following slides.</a:t>
            </a:r>
            <a:endParaRPr lang="en-IN" dirty="0"/>
          </a:p>
        </p:txBody>
      </p:sp>
    </p:spTree>
    <p:extLst>
      <p:ext uri="{BB962C8B-B14F-4D97-AF65-F5344CB8AC3E}">
        <p14:creationId xmlns:p14="http://schemas.microsoft.com/office/powerpoint/2010/main" val="4170133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9028" t="25679" r="30694"/>
          <a:stretch/>
        </p:blipFill>
        <p:spPr>
          <a:xfrm>
            <a:off x="2319866" y="789552"/>
            <a:ext cx="7298267" cy="6068448"/>
          </a:xfrm>
          <a:prstGeom prst="rect">
            <a:avLst/>
          </a:prstGeom>
        </p:spPr>
      </p:pic>
      <p:sp>
        <p:nvSpPr>
          <p:cNvPr id="6" name="Rectangle 5"/>
          <p:cNvSpPr/>
          <p:nvPr/>
        </p:nvSpPr>
        <p:spPr>
          <a:xfrm>
            <a:off x="4449191" y="0"/>
            <a:ext cx="3039615" cy="646331"/>
          </a:xfrm>
          <a:prstGeom prst="rect">
            <a:avLst/>
          </a:prstGeom>
        </p:spPr>
        <p:txBody>
          <a:bodyPr wrap="none">
            <a:spAutoFit/>
          </a:bodyPr>
          <a:lstStyle/>
          <a:p>
            <a:r>
              <a:rPr lang="en-IN" sz="3600" b="1" dirty="0" smtClean="0">
                <a:latin typeface="Agency FB" panose="020B0503020202020204" pitchFamily="34" charset="0"/>
              </a:rPr>
              <a:t>Linear Regression</a:t>
            </a:r>
            <a:endParaRPr lang="en-IN" sz="3600" b="1" dirty="0">
              <a:latin typeface="Agency FB" panose="020B0503020202020204" pitchFamily="34" charset="0"/>
            </a:endParaRPr>
          </a:p>
        </p:txBody>
      </p:sp>
    </p:spTree>
    <p:extLst>
      <p:ext uri="{BB962C8B-B14F-4D97-AF65-F5344CB8AC3E}">
        <p14:creationId xmlns:p14="http://schemas.microsoft.com/office/powerpoint/2010/main" val="235529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13D5A21F-2FC6-3638-5AE7-C7A31A0D849E}"/>
              </a:ext>
            </a:extLst>
          </p:cNvPr>
          <p:cNvSpPr>
            <a:spLocks noGrp="1"/>
          </p:cNvSpPr>
          <p:nvPr>
            <p:ph type="title"/>
          </p:nvPr>
        </p:nvSpPr>
        <p:spPr>
          <a:xfrm>
            <a:off x="643467" y="321734"/>
            <a:ext cx="10905066" cy="1135737"/>
          </a:xfrm>
        </p:spPr>
        <p:txBody>
          <a:bodyPr>
            <a:normAutofit/>
          </a:bodyPr>
          <a:lstStyle/>
          <a:p>
            <a:r>
              <a:rPr lang="en-US" sz="3600" b="1" u="sng" dirty="0">
                <a:ea typeface="Calibri Light"/>
                <a:cs typeface="Calibri Light"/>
              </a:rPr>
              <a:t>Problem Statement:</a:t>
            </a:r>
          </a:p>
        </p:txBody>
      </p:sp>
      <p:sp>
        <p:nvSpPr>
          <p:cNvPr id="3" name="Content Placeholder 2">
            <a:extLst>
              <a:ext uri="{FF2B5EF4-FFF2-40B4-BE49-F238E27FC236}">
                <a16:creationId xmlns:a16="http://schemas.microsoft.com/office/drawing/2014/main" xmlns="" id="{71504AA0-C8C1-1F86-7862-FAEA0A6D892F}"/>
              </a:ext>
            </a:extLst>
          </p:cNvPr>
          <p:cNvSpPr>
            <a:spLocks noGrp="1"/>
          </p:cNvSpPr>
          <p:nvPr>
            <p:ph idx="1"/>
          </p:nvPr>
        </p:nvSpPr>
        <p:spPr>
          <a:xfrm>
            <a:off x="643467" y="1782981"/>
            <a:ext cx="10905066" cy="4393982"/>
          </a:xfrm>
        </p:spPr>
        <p:txBody>
          <a:bodyPr vert="horz" lIns="91440" tIns="45720" rIns="91440" bIns="45720" rtlCol="0" anchor="t">
            <a:normAutofit/>
          </a:bodyPr>
          <a:lstStyle/>
          <a:p>
            <a:r>
              <a:rPr lang="en-US" sz="2000" dirty="0"/>
              <a:t>A US-based housing company named Surprise Housing has decided to enter the Australian market</a:t>
            </a:r>
            <a:r>
              <a:rPr lang="en-US" sz="2000" dirty="0" smtClean="0"/>
              <a:t>.</a:t>
            </a:r>
          </a:p>
          <a:p>
            <a:r>
              <a:rPr lang="en-US" sz="2000" dirty="0" smtClean="0"/>
              <a:t> </a:t>
            </a:r>
            <a:r>
              <a:rPr lang="en-US" sz="2000" dirty="0"/>
              <a:t>The company uses data analytics to purchase houses at a price below their actual values and flip them at a higher price. For the same purpose, the company has collected a data set from the sale of houses in Australia. </a:t>
            </a:r>
            <a:endParaRPr lang="en-US" sz="2000" dirty="0" smtClean="0"/>
          </a:p>
          <a:p>
            <a:r>
              <a:rPr lang="en-US" sz="2000" dirty="0" smtClean="0"/>
              <a:t>The </a:t>
            </a:r>
            <a:r>
              <a:rPr lang="en-US" sz="2000" dirty="0"/>
              <a:t>data is provided in the CSV file. </a:t>
            </a:r>
            <a:endParaRPr lang="en-US" sz="2000" dirty="0" smtClean="0"/>
          </a:p>
          <a:p>
            <a:r>
              <a:rPr lang="en-US" sz="2000" dirty="0" smtClean="0"/>
              <a:t>The </a:t>
            </a:r>
            <a:r>
              <a:rPr lang="en-US" sz="2000" dirty="0"/>
              <a:t>company is looking at prospective properties to buy houses to enter the market. </a:t>
            </a:r>
            <a:endParaRPr lang="en-US" sz="2000" dirty="0" smtClean="0"/>
          </a:p>
          <a:p>
            <a:r>
              <a:rPr lang="en-US" sz="2000" dirty="0" smtClean="0"/>
              <a:t>We </a:t>
            </a:r>
            <a:r>
              <a:rPr lang="en-US" sz="2000" dirty="0"/>
              <a:t>are required to build a model using Machine Learning in order to predict the actual value of the prospective properties and decide whether to invest in them or not. </a:t>
            </a:r>
            <a:endParaRPr lang="en-US" sz="2000" dirty="0" smtClean="0"/>
          </a:p>
          <a:p>
            <a:r>
              <a:rPr lang="en-US" sz="2000" dirty="0" smtClean="0"/>
              <a:t>The </a:t>
            </a:r>
            <a:r>
              <a:rPr lang="en-US" sz="2000" dirty="0"/>
              <a:t>company wants to know</a:t>
            </a:r>
            <a:r>
              <a:rPr lang="en-US" sz="2000" dirty="0" smtClean="0"/>
              <a:t>:</a:t>
            </a:r>
          </a:p>
          <a:p>
            <a:pPr lvl="1"/>
            <a:r>
              <a:rPr lang="en-US" sz="1400" dirty="0" smtClean="0"/>
              <a:t> </a:t>
            </a:r>
            <a:r>
              <a:rPr lang="en-US" sz="1400" dirty="0"/>
              <a:t>Which variables are important to predict the price of variable? </a:t>
            </a:r>
            <a:endParaRPr lang="en-US" sz="1400" dirty="0" smtClean="0"/>
          </a:p>
          <a:p>
            <a:pPr lvl="1"/>
            <a:r>
              <a:rPr lang="en-US" sz="1400" dirty="0" smtClean="0"/>
              <a:t> </a:t>
            </a:r>
            <a:r>
              <a:rPr lang="en-US" sz="1400" dirty="0"/>
              <a:t>How do these variables describe the price of the house? </a:t>
            </a:r>
            <a:endParaRPr lang="en-IN" sz="1400" dirty="0">
              <a:ea typeface="Calibri"/>
              <a:cs typeface="Calibri"/>
            </a:endParaRPr>
          </a:p>
          <a:p>
            <a:endParaRPr lang="en-IN" sz="2000" dirty="0">
              <a:ea typeface="Calibri"/>
              <a:cs typeface="Calibri"/>
            </a:endParaRPr>
          </a:p>
        </p:txBody>
      </p:sp>
      <p:sp>
        <p:nvSpPr>
          <p:cNvPr id="10" name="Rectangle 9">
            <a:extLst>
              <a:ext uri="{FF2B5EF4-FFF2-40B4-BE49-F238E27FC236}">
                <a16:creationId xmlns:a16="http://schemas.microsoft.com/office/drawing/2014/main" xmlns="" id="{2E80C965-DB6D-4F81-9E9E-B027384D0B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xmlns="" id="{A580F890-B085-4E95-96AA-55AEBEC5CE6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1712600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8041" t="25577" r="28985"/>
          <a:stretch/>
        </p:blipFill>
        <p:spPr>
          <a:xfrm>
            <a:off x="2444313" y="645510"/>
            <a:ext cx="7546354" cy="6026223"/>
          </a:xfrm>
        </p:spPr>
      </p:pic>
      <p:sp>
        <p:nvSpPr>
          <p:cNvPr id="6" name="Rectangle 5"/>
          <p:cNvSpPr/>
          <p:nvPr/>
        </p:nvSpPr>
        <p:spPr>
          <a:xfrm>
            <a:off x="4449191" y="0"/>
            <a:ext cx="2949846" cy="646331"/>
          </a:xfrm>
          <a:prstGeom prst="rect">
            <a:avLst/>
          </a:prstGeom>
        </p:spPr>
        <p:txBody>
          <a:bodyPr wrap="none">
            <a:spAutoFit/>
          </a:bodyPr>
          <a:lstStyle/>
          <a:p>
            <a:r>
              <a:rPr lang="en-IN" sz="3600" b="1" dirty="0" smtClean="0">
                <a:latin typeface="Agency FB" panose="020B0503020202020204" pitchFamily="34" charset="0"/>
              </a:rPr>
              <a:t>Lasso Regression</a:t>
            </a:r>
            <a:endParaRPr lang="en-IN" sz="3600" b="1" dirty="0">
              <a:latin typeface="Agency FB" panose="020B0503020202020204" pitchFamily="34" charset="0"/>
            </a:endParaRPr>
          </a:p>
        </p:txBody>
      </p:sp>
    </p:spTree>
    <p:extLst>
      <p:ext uri="{BB962C8B-B14F-4D97-AF65-F5344CB8AC3E}">
        <p14:creationId xmlns:p14="http://schemas.microsoft.com/office/powerpoint/2010/main" val="4263586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8479" t="24200" r="30299"/>
          <a:stretch/>
        </p:blipFill>
        <p:spPr>
          <a:xfrm>
            <a:off x="2650065" y="663264"/>
            <a:ext cx="7391402" cy="6152592"/>
          </a:xfrm>
        </p:spPr>
      </p:pic>
      <p:sp>
        <p:nvSpPr>
          <p:cNvPr id="5" name="Rectangle 4"/>
          <p:cNvSpPr/>
          <p:nvPr/>
        </p:nvSpPr>
        <p:spPr>
          <a:xfrm>
            <a:off x="5688676" y="16933"/>
            <a:ext cx="814647" cy="646331"/>
          </a:xfrm>
          <a:prstGeom prst="rect">
            <a:avLst/>
          </a:prstGeom>
        </p:spPr>
        <p:txBody>
          <a:bodyPr wrap="none">
            <a:spAutoFit/>
          </a:bodyPr>
          <a:lstStyle/>
          <a:p>
            <a:r>
              <a:rPr lang="en-US" sz="3600" b="1" dirty="0" smtClean="0">
                <a:latin typeface="Agency FB" panose="020B0503020202020204" pitchFamily="34" charset="0"/>
              </a:rPr>
              <a:t>SVR</a:t>
            </a:r>
            <a:endParaRPr lang="en-IN" sz="3600" b="1" dirty="0">
              <a:latin typeface="Agency FB" panose="020B0503020202020204" pitchFamily="34" charset="0"/>
            </a:endParaRPr>
          </a:p>
        </p:txBody>
      </p:sp>
    </p:spTree>
    <p:extLst>
      <p:ext uri="{BB962C8B-B14F-4D97-AF65-F5344CB8AC3E}">
        <p14:creationId xmlns:p14="http://schemas.microsoft.com/office/powerpoint/2010/main" val="1835219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0694" t="13333" r="33055" b="13580"/>
          <a:stretch/>
        </p:blipFill>
        <p:spPr>
          <a:xfrm>
            <a:off x="2506134" y="581378"/>
            <a:ext cx="7061200" cy="6276622"/>
          </a:xfrm>
          <a:prstGeom prst="rect">
            <a:avLst/>
          </a:prstGeom>
        </p:spPr>
      </p:pic>
      <p:sp>
        <p:nvSpPr>
          <p:cNvPr id="7" name="Rectangle 6"/>
          <p:cNvSpPr/>
          <p:nvPr/>
        </p:nvSpPr>
        <p:spPr>
          <a:xfrm>
            <a:off x="3878931" y="16933"/>
            <a:ext cx="4421403" cy="646331"/>
          </a:xfrm>
          <a:prstGeom prst="rect">
            <a:avLst/>
          </a:prstGeom>
        </p:spPr>
        <p:txBody>
          <a:bodyPr wrap="none">
            <a:spAutoFit/>
          </a:bodyPr>
          <a:lstStyle/>
          <a:p>
            <a:r>
              <a:rPr lang="en-US" sz="3600" b="1" dirty="0" smtClean="0">
                <a:latin typeface="Agency FB" panose="020B0503020202020204" pitchFamily="34" charset="0"/>
              </a:rPr>
              <a:t>Random Forest Regression</a:t>
            </a:r>
          </a:p>
        </p:txBody>
      </p:sp>
    </p:spTree>
    <p:extLst>
      <p:ext uri="{BB962C8B-B14F-4D97-AF65-F5344CB8AC3E}">
        <p14:creationId xmlns:p14="http://schemas.microsoft.com/office/powerpoint/2010/main" val="157362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0139" t="24444" r="32500"/>
          <a:stretch/>
        </p:blipFill>
        <p:spPr>
          <a:xfrm>
            <a:off x="3118355" y="643468"/>
            <a:ext cx="6228845" cy="5283200"/>
          </a:xfrm>
          <a:prstGeom prst="rect">
            <a:avLst/>
          </a:prstGeom>
        </p:spPr>
      </p:pic>
      <p:sp>
        <p:nvSpPr>
          <p:cNvPr id="5" name="Rectangle 4"/>
          <p:cNvSpPr/>
          <p:nvPr/>
        </p:nvSpPr>
        <p:spPr>
          <a:xfrm>
            <a:off x="2816775" y="-2864"/>
            <a:ext cx="7279557" cy="646331"/>
          </a:xfrm>
          <a:prstGeom prst="rect">
            <a:avLst/>
          </a:prstGeom>
        </p:spPr>
        <p:txBody>
          <a:bodyPr wrap="none">
            <a:spAutoFit/>
          </a:bodyPr>
          <a:lstStyle/>
          <a:p>
            <a:r>
              <a:rPr lang="en-US" sz="3600" b="1" dirty="0" smtClean="0">
                <a:latin typeface="Agency FB" panose="020B0503020202020204" pitchFamily="34" charset="0"/>
              </a:rPr>
              <a:t>Random Forest Regression with Hyper-tuning</a:t>
            </a:r>
          </a:p>
        </p:txBody>
      </p:sp>
      <p:sp>
        <p:nvSpPr>
          <p:cNvPr id="6" name="Rectangle 5"/>
          <p:cNvSpPr/>
          <p:nvPr/>
        </p:nvSpPr>
        <p:spPr>
          <a:xfrm>
            <a:off x="2774939" y="5977469"/>
            <a:ext cx="6915676" cy="523220"/>
          </a:xfrm>
          <a:prstGeom prst="rect">
            <a:avLst/>
          </a:prstGeom>
        </p:spPr>
        <p:txBody>
          <a:bodyPr wrap="none">
            <a:spAutoFit/>
          </a:bodyPr>
          <a:lstStyle/>
          <a:p>
            <a:r>
              <a:rPr lang="en-US" sz="2800" b="1" dirty="0" smtClean="0">
                <a:latin typeface="Agency FB" panose="020B0503020202020204" pitchFamily="34" charset="0"/>
              </a:rPr>
              <a:t>This gives the best output so this is the finalized model.</a:t>
            </a:r>
          </a:p>
        </p:txBody>
      </p:sp>
    </p:spTree>
    <p:extLst>
      <p:ext uri="{BB962C8B-B14F-4D97-AF65-F5344CB8AC3E}">
        <p14:creationId xmlns:p14="http://schemas.microsoft.com/office/powerpoint/2010/main" val="3645185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4029" t="41975" r="14583" b="16790"/>
          <a:stretch/>
        </p:blipFill>
        <p:spPr>
          <a:xfrm>
            <a:off x="1742545" y="2624666"/>
            <a:ext cx="8703734" cy="2827867"/>
          </a:xfrm>
          <a:prstGeom prst="rect">
            <a:avLst/>
          </a:prstGeom>
        </p:spPr>
      </p:pic>
      <p:cxnSp>
        <p:nvCxnSpPr>
          <p:cNvPr id="5" name="Straight Connector 4">
            <a:extLst>
              <a:ext uri="{FF2B5EF4-FFF2-40B4-BE49-F238E27FC236}">
                <a16:creationId xmlns:a16="http://schemas.microsoft.com/office/drawing/2014/main" xmlns="" id="{D2E961F1-4A28-4A5F-BBD4-6E400E5E6C75}"/>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xmlns="" id="{7F57BEA8-497D-4AA8-8A18-BDCD696B25F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xmlns="" id="{EFDC11BF-85F7-72EC-60A1-E4EF4978DA2E}"/>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b="1" u="sng" kern="1200" dirty="0" smtClean="0">
                <a:solidFill>
                  <a:schemeClr val="bg1"/>
                </a:solidFill>
                <a:latin typeface="+mj-lt"/>
                <a:ea typeface="+mj-ea"/>
                <a:cs typeface="+mj-cs"/>
              </a:rPr>
              <a:t>Predictive Statistic</a:t>
            </a:r>
            <a:r>
              <a:rPr lang="en-US" sz="5400" b="1" u="sng" kern="1200" dirty="0">
                <a:solidFill>
                  <a:schemeClr val="bg1"/>
                </a:solidFill>
                <a:latin typeface="+mj-lt"/>
                <a:ea typeface="+mj-ea"/>
                <a:cs typeface="+mj-cs"/>
              </a:rPr>
              <a:t>:</a:t>
            </a:r>
          </a:p>
        </p:txBody>
      </p:sp>
      <p:sp>
        <p:nvSpPr>
          <p:cNvPr id="8" name="Content Placeholder 2">
            <a:extLst>
              <a:ext uri="{FF2B5EF4-FFF2-40B4-BE49-F238E27FC236}">
                <a16:creationId xmlns:a16="http://schemas.microsoft.com/office/drawing/2014/main" xmlns="" id="{2DAC0173-D588-5D3B-166A-8F36320DF892}"/>
              </a:ext>
            </a:extLst>
          </p:cNvPr>
          <p:cNvSpPr>
            <a:spLocks noGrp="1"/>
          </p:cNvSpPr>
          <p:nvPr>
            <p:ph idx="1"/>
          </p:nvPr>
        </p:nvSpPr>
        <p:spPr>
          <a:xfrm>
            <a:off x="1524000" y="1548499"/>
            <a:ext cx="9144000" cy="420001"/>
          </a:xfrm>
        </p:spPr>
        <p:txBody>
          <a:bodyPr vert="horz" lIns="91440" tIns="45720" rIns="91440" bIns="45720" rtlCol="0">
            <a:normAutofit/>
          </a:bodyPr>
          <a:lstStyle/>
          <a:p>
            <a:pPr marL="0" indent="0" algn="ctr">
              <a:buNone/>
            </a:pPr>
            <a:r>
              <a:rPr lang="en-US" sz="2000" kern="1200" dirty="0" smtClean="0">
                <a:solidFill>
                  <a:schemeClr val="bg1"/>
                </a:solidFill>
                <a:latin typeface="+mn-lt"/>
                <a:ea typeface="+mn-ea"/>
                <a:cs typeface="+mn-cs"/>
              </a:rPr>
              <a:t>Test Dataset</a:t>
            </a:r>
            <a:r>
              <a:rPr lang="en-US" sz="2000" kern="1200" dirty="0">
                <a:solidFill>
                  <a:schemeClr val="bg1"/>
                </a:solidFill>
                <a:latin typeface="+mn-lt"/>
                <a:ea typeface="+mn-ea"/>
                <a:cs typeface="+mn-cs"/>
              </a:rPr>
              <a:t>: </a:t>
            </a:r>
          </a:p>
        </p:txBody>
      </p:sp>
      <p:cxnSp>
        <p:nvCxnSpPr>
          <p:cNvPr id="9" name="Straight Connector 8">
            <a:extLst>
              <a:ext uri="{FF2B5EF4-FFF2-40B4-BE49-F238E27FC236}">
                <a16:creationId xmlns:a16="http://schemas.microsoft.com/office/drawing/2014/main" xmlns="" id="{A82415D3-DDE5-4D63-8CB3-23A5EC581B27}"/>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AD7193FB-6AE6-4B3B-8F89-56B55DD63B4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421467" y="5691130"/>
            <a:ext cx="7630294" cy="369332"/>
          </a:xfrm>
          <a:prstGeom prst="rect">
            <a:avLst/>
          </a:prstGeom>
          <a:noFill/>
        </p:spPr>
        <p:txBody>
          <a:bodyPr wrap="none" rtlCol="0">
            <a:spAutoFit/>
          </a:bodyPr>
          <a:lstStyle/>
          <a:p>
            <a:r>
              <a:rPr lang="en-US" dirty="0" smtClean="0"/>
              <a:t>Tweaked  </a:t>
            </a:r>
            <a:r>
              <a:rPr lang="en-US" dirty="0"/>
              <a:t>the test dataset according to train dataset so that it can fit the model.</a:t>
            </a:r>
            <a:endParaRPr lang="en-IN" dirty="0"/>
          </a:p>
        </p:txBody>
      </p:sp>
    </p:spTree>
    <p:extLst>
      <p:ext uri="{BB962C8B-B14F-4D97-AF65-F5344CB8AC3E}">
        <p14:creationId xmlns:p14="http://schemas.microsoft.com/office/powerpoint/2010/main" val="15707461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4306" t="15062" r="14306"/>
          <a:stretch/>
        </p:blipFill>
        <p:spPr>
          <a:xfrm>
            <a:off x="1490132" y="914400"/>
            <a:ext cx="8703735" cy="5825067"/>
          </a:xfrm>
          <a:prstGeom prst="rect">
            <a:avLst/>
          </a:prstGeom>
        </p:spPr>
      </p:pic>
      <p:sp>
        <p:nvSpPr>
          <p:cNvPr id="5" name="TextBox 4"/>
          <p:cNvSpPr txBox="1"/>
          <p:nvPr/>
        </p:nvSpPr>
        <p:spPr>
          <a:xfrm>
            <a:off x="745067" y="220134"/>
            <a:ext cx="11159065" cy="461665"/>
          </a:xfrm>
          <a:prstGeom prst="rect">
            <a:avLst/>
          </a:prstGeom>
          <a:noFill/>
        </p:spPr>
        <p:txBody>
          <a:bodyPr wrap="square" rtlCol="0">
            <a:spAutoFit/>
          </a:bodyPr>
          <a:lstStyle/>
          <a:p>
            <a:r>
              <a:rPr lang="en-US" sz="2400" dirty="0" smtClean="0"/>
              <a:t>Result of the test dataset provided using the random forest regression model.</a:t>
            </a:r>
            <a:endParaRPr lang="en-IN" sz="2400" dirty="0"/>
          </a:p>
        </p:txBody>
      </p:sp>
    </p:spTree>
    <p:extLst>
      <p:ext uri="{BB962C8B-B14F-4D97-AF65-F5344CB8AC3E}">
        <p14:creationId xmlns:p14="http://schemas.microsoft.com/office/powerpoint/2010/main" val="4147013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E54032C4-B9B2-5DA9-A903-33446C64AEA8}"/>
              </a:ext>
            </a:extLst>
          </p:cNvPr>
          <p:cNvSpPr>
            <a:spLocks noGrp="1"/>
          </p:cNvSpPr>
          <p:nvPr>
            <p:ph type="title"/>
          </p:nvPr>
        </p:nvSpPr>
        <p:spPr>
          <a:xfrm>
            <a:off x="643467" y="321734"/>
            <a:ext cx="10905066" cy="1135737"/>
          </a:xfrm>
        </p:spPr>
        <p:txBody>
          <a:bodyPr>
            <a:normAutofit/>
          </a:bodyPr>
          <a:lstStyle/>
          <a:p>
            <a:r>
              <a:rPr lang="en-US" sz="3600" b="1" u="sng" dirty="0">
                <a:ea typeface="Calibri Light"/>
                <a:cs typeface="Calibri Light"/>
              </a:rPr>
              <a:t>Understanding:</a:t>
            </a:r>
            <a:endParaRPr lang="en-US" sz="3600" b="1" u="sng" dirty="0"/>
          </a:p>
        </p:txBody>
      </p:sp>
      <p:sp>
        <p:nvSpPr>
          <p:cNvPr id="3" name="Content Placeholder 2">
            <a:extLst>
              <a:ext uri="{FF2B5EF4-FFF2-40B4-BE49-F238E27FC236}">
                <a16:creationId xmlns:a16="http://schemas.microsoft.com/office/drawing/2014/main" xmlns="" id="{7FE29720-3752-F082-EF1B-64F43CFEFA49}"/>
              </a:ext>
            </a:extLst>
          </p:cNvPr>
          <p:cNvSpPr>
            <a:spLocks noGrp="1"/>
          </p:cNvSpPr>
          <p:nvPr>
            <p:ph idx="1"/>
          </p:nvPr>
        </p:nvSpPr>
        <p:spPr>
          <a:xfrm>
            <a:off x="643467" y="1782981"/>
            <a:ext cx="10905066" cy="4393982"/>
          </a:xfrm>
        </p:spPr>
        <p:txBody>
          <a:bodyPr vert="horz" lIns="91440" tIns="45720" rIns="91440" bIns="45720" rtlCol="0" anchor="t">
            <a:normAutofit/>
          </a:bodyPr>
          <a:lstStyle/>
          <a:p>
            <a:r>
              <a:rPr lang="en-US" sz="2400" dirty="0">
                <a:ea typeface="Calibri"/>
                <a:cs typeface="Calibri"/>
              </a:rPr>
              <a:t>There are 2 excel sheets </a:t>
            </a:r>
            <a:r>
              <a:rPr lang="en-US" sz="2400" dirty="0" smtClean="0">
                <a:ea typeface="Calibri"/>
                <a:cs typeface="Calibri"/>
              </a:rPr>
              <a:t>that have been </a:t>
            </a:r>
            <a:r>
              <a:rPr lang="en-US" sz="2400" dirty="0">
                <a:ea typeface="Calibri"/>
                <a:cs typeface="Calibri"/>
              </a:rPr>
              <a:t>shared.</a:t>
            </a:r>
          </a:p>
          <a:p>
            <a:r>
              <a:rPr lang="en-US" sz="2400" dirty="0">
                <a:ea typeface="Calibri"/>
                <a:cs typeface="Calibri"/>
              </a:rPr>
              <a:t>First, excel sheet is the detailed data of the </a:t>
            </a:r>
            <a:r>
              <a:rPr lang="en-US" sz="2400" dirty="0" smtClean="0">
                <a:ea typeface="Calibri"/>
                <a:cs typeface="Calibri"/>
              </a:rPr>
              <a:t>houses along with all the features and prices.</a:t>
            </a:r>
            <a:endParaRPr lang="en-US" sz="2400" dirty="0">
              <a:ea typeface="Calibri"/>
              <a:cs typeface="Calibri"/>
            </a:endParaRPr>
          </a:p>
          <a:p>
            <a:r>
              <a:rPr lang="en-US" sz="2400" dirty="0">
                <a:ea typeface="Calibri"/>
                <a:cs typeface="Calibri"/>
              </a:rPr>
              <a:t>Second, excel sheet is the </a:t>
            </a:r>
            <a:r>
              <a:rPr lang="en-US" sz="2400" dirty="0" smtClean="0">
                <a:ea typeface="Calibri"/>
                <a:cs typeface="Calibri"/>
              </a:rPr>
              <a:t>list of all the houses and we need to predict the prices of the houses.</a:t>
            </a:r>
            <a:endParaRPr lang="en-US" sz="2400" dirty="0">
              <a:ea typeface="Calibri"/>
              <a:cs typeface="Calibri"/>
            </a:endParaRPr>
          </a:p>
          <a:p>
            <a:r>
              <a:rPr lang="en-US" sz="2400" dirty="0">
                <a:ea typeface="Calibri"/>
                <a:cs typeface="Calibri"/>
              </a:rPr>
              <a:t>There are information of </a:t>
            </a:r>
            <a:r>
              <a:rPr lang="en-US" sz="2400" dirty="0" smtClean="0">
                <a:ea typeface="Calibri"/>
                <a:cs typeface="Calibri"/>
              </a:rPr>
              <a:t>houses</a:t>
            </a:r>
            <a:r>
              <a:rPr lang="en-US" sz="2400" dirty="0">
                <a:ea typeface="Calibri"/>
                <a:cs typeface="Calibri"/>
              </a:rPr>
              <a:t> </a:t>
            </a:r>
            <a:r>
              <a:rPr lang="en-US" sz="2400" dirty="0" smtClean="0">
                <a:ea typeface="Calibri"/>
                <a:cs typeface="Calibri"/>
              </a:rPr>
              <a:t>which</a:t>
            </a:r>
            <a:r>
              <a:rPr lang="en-US" sz="2400" dirty="0">
                <a:ea typeface="Calibri"/>
                <a:cs typeface="Calibri"/>
              </a:rPr>
              <a:t> </a:t>
            </a:r>
            <a:r>
              <a:rPr lang="en-US" sz="2400" dirty="0" smtClean="0">
                <a:ea typeface="Calibri"/>
                <a:cs typeface="Calibri"/>
              </a:rPr>
              <a:t>have certain features and build structures on which the price of the house might depend.</a:t>
            </a:r>
            <a:endParaRPr lang="en-US" sz="2400" dirty="0">
              <a:ea typeface="Calibri"/>
              <a:cs typeface="Calibri"/>
            </a:endParaRPr>
          </a:p>
          <a:p>
            <a:r>
              <a:rPr lang="en-US" sz="2400" dirty="0">
                <a:ea typeface="Calibri"/>
                <a:cs typeface="Calibri"/>
              </a:rPr>
              <a:t>The </a:t>
            </a:r>
            <a:r>
              <a:rPr lang="en-US" sz="2400" dirty="0" smtClean="0">
                <a:ea typeface="Calibri"/>
                <a:cs typeface="Calibri"/>
              </a:rPr>
              <a:t>features can be relevant or irrelevant for the pricing of house.</a:t>
            </a:r>
          </a:p>
          <a:p>
            <a:r>
              <a:rPr lang="en-US" sz="2400" dirty="0" smtClean="0">
                <a:ea typeface="Calibri"/>
                <a:cs typeface="Calibri"/>
              </a:rPr>
              <a:t>We need to find the relevance of the features in predicting the price of the house.</a:t>
            </a:r>
            <a:endParaRPr lang="en-US" sz="2400" dirty="0">
              <a:ea typeface="Calibri"/>
              <a:cs typeface="Calibri"/>
            </a:endParaRPr>
          </a:p>
        </p:txBody>
      </p:sp>
      <p:sp>
        <p:nvSpPr>
          <p:cNvPr id="10" name="Rectangle 9">
            <a:extLst>
              <a:ext uri="{FF2B5EF4-FFF2-40B4-BE49-F238E27FC236}">
                <a16:creationId xmlns:a16="http://schemas.microsoft.com/office/drawing/2014/main" xmlns="" id="{2E80C965-DB6D-4F81-9E9E-B027384D0B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xmlns="" id="{A580F890-B085-4E95-96AA-55AEBEC5CE6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820757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Business Goals</a:t>
            </a:r>
            <a:endParaRPr lang="en-IN" b="1" u="sng" dirty="0"/>
          </a:p>
        </p:txBody>
      </p:sp>
      <p:sp>
        <p:nvSpPr>
          <p:cNvPr id="3" name="Content Placeholder 2"/>
          <p:cNvSpPr>
            <a:spLocks noGrp="1"/>
          </p:cNvSpPr>
          <p:nvPr>
            <p:ph idx="1"/>
          </p:nvPr>
        </p:nvSpPr>
        <p:spPr/>
        <p:txBody>
          <a:bodyPr/>
          <a:lstStyle/>
          <a:p>
            <a:r>
              <a:rPr lang="en-US" dirty="0" smtClean="0"/>
              <a:t>We are </a:t>
            </a:r>
            <a:r>
              <a:rPr lang="en-US" dirty="0"/>
              <a:t>required to model the price of houses with the available independent variables. </a:t>
            </a:r>
            <a:endParaRPr lang="en-US" dirty="0" smtClean="0"/>
          </a:p>
          <a:p>
            <a:r>
              <a:rPr lang="en-US" dirty="0" smtClean="0"/>
              <a:t>This </a:t>
            </a:r>
            <a:r>
              <a:rPr lang="en-US" dirty="0"/>
              <a:t>model will then be used by the management to understand how exactly the prices vary with the variables. They can accordingly manipulate the strategy of the firm and concentrate on areas that will yield high returns. </a:t>
            </a:r>
            <a:endParaRPr lang="en-US" dirty="0" smtClean="0"/>
          </a:p>
          <a:p>
            <a:r>
              <a:rPr lang="en-US" dirty="0" smtClean="0"/>
              <a:t>Further</a:t>
            </a:r>
            <a:r>
              <a:rPr lang="en-US" dirty="0"/>
              <a:t>, the model will be a good way for the management to understand the pricing dynamics of a new market</a:t>
            </a:r>
            <a:endParaRPr lang="en-IN" dirty="0"/>
          </a:p>
        </p:txBody>
      </p:sp>
    </p:spTree>
    <p:extLst>
      <p:ext uri="{BB962C8B-B14F-4D97-AF65-F5344CB8AC3E}">
        <p14:creationId xmlns:p14="http://schemas.microsoft.com/office/powerpoint/2010/main" val="471828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ACF300-DF53-4A48-893F-18D9E2DAD00D}"/>
              </a:ext>
            </a:extLst>
          </p:cNvPr>
          <p:cNvSpPr>
            <a:spLocks noGrp="1"/>
          </p:cNvSpPr>
          <p:nvPr>
            <p:ph type="title"/>
          </p:nvPr>
        </p:nvSpPr>
        <p:spPr/>
        <p:txBody>
          <a:bodyPr/>
          <a:lstStyle/>
          <a:p>
            <a:r>
              <a:rPr lang="en-US" b="1" u="sng" dirty="0"/>
              <a:t>Data Inspection</a:t>
            </a:r>
          </a:p>
        </p:txBody>
      </p:sp>
      <p:sp>
        <p:nvSpPr>
          <p:cNvPr id="3" name="Rectangle 2">
            <a:extLst>
              <a:ext uri="{FF2B5EF4-FFF2-40B4-BE49-F238E27FC236}">
                <a16:creationId xmlns:a16="http://schemas.microsoft.com/office/drawing/2014/main" xmlns="" id="{A28B5495-4611-4223-B6F1-20E4C83487D6}"/>
              </a:ext>
            </a:extLst>
          </p:cNvPr>
          <p:cNvSpPr/>
          <p:nvPr/>
        </p:nvSpPr>
        <p:spPr>
          <a:xfrm>
            <a:off x="838200" y="1690688"/>
            <a:ext cx="6096000" cy="3416320"/>
          </a:xfrm>
          <a:prstGeom prst="rect">
            <a:avLst/>
          </a:prstGeom>
        </p:spPr>
        <p:txBody>
          <a:bodyPr>
            <a:spAutoFit/>
          </a:bodyPr>
          <a:lstStyle/>
          <a:p>
            <a:r>
              <a:rPr lang="en-US" b="1" u="sng" dirty="0" smtClean="0"/>
              <a:t>**</a:t>
            </a:r>
            <a:r>
              <a:rPr lang="en-US" b="1" u="sng" dirty="0" err="1" smtClean="0"/>
              <a:t>df</a:t>
            </a:r>
            <a:r>
              <a:rPr lang="en-US" b="1" u="sng" dirty="0" smtClean="0"/>
              <a:t>**</a:t>
            </a:r>
            <a:endParaRPr lang="en-US" b="1" u="sng" dirty="0"/>
          </a:p>
          <a:p>
            <a:endParaRPr lang="en-US" dirty="0"/>
          </a:p>
          <a:p>
            <a:r>
              <a:rPr lang="en-US" dirty="0" smtClean="0"/>
              <a:t>Range Index</a:t>
            </a:r>
            <a:r>
              <a:rPr lang="en-US" dirty="0"/>
              <a:t>: 1460 entries each having 81 </a:t>
            </a:r>
            <a:r>
              <a:rPr lang="en-US" dirty="0" smtClean="0"/>
              <a:t>variables</a:t>
            </a:r>
          </a:p>
          <a:p>
            <a:r>
              <a:rPr lang="en-US" dirty="0" smtClean="0"/>
              <a:t>Data columns (total 81 columns): </a:t>
            </a:r>
            <a:r>
              <a:rPr lang="en-US" altLang="en-US" dirty="0" smtClean="0">
                <a:solidFill>
                  <a:srgbClr val="000000"/>
                </a:solidFill>
              </a:rPr>
              <a:t>float64(3), int64(35), 					object(43)</a:t>
            </a:r>
            <a:r>
              <a:rPr lang="en-US" altLang="en-US" sz="1400" dirty="0" smtClean="0"/>
              <a:t> </a:t>
            </a:r>
            <a:endParaRPr lang="en-US" altLang="en-US" sz="4000" dirty="0"/>
          </a:p>
          <a:p>
            <a:endParaRPr lang="en-US" dirty="0"/>
          </a:p>
          <a:p>
            <a:endParaRPr lang="en-US" dirty="0"/>
          </a:p>
          <a:p>
            <a:r>
              <a:rPr lang="en-US" dirty="0"/>
              <a:t>There are </a:t>
            </a:r>
            <a:r>
              <a:rPr lang="en-US" dirty="0" smtClean="0"/>
              <a:t>no duplicated </a:t>
            </a:r>
            <a:r>
              <a:rPr lang="en-US" dirty="0"/>
              <a:t>records </a:t>
            </a:r>
          </a:p>
          <a:p>
            <a:endParaRPr lang="en-US" dirty="0"/>
          </a:p>
          <a:p>
            <a:r>
              <a:rPr lang="en-US" dirty="0" smtClean="0"/>
              <a:t>The data contains null values which would be filled using mean, median and mode.</a:t>
            </a:r>
          </a:p>
          <a:p>
            <a:endParaRPr lang="en-US" dirty="0"/>
          </a:p>
        </p:txBody>
      </p:sp>
      <p:sp>
        <p:nvSpPr>
          <p:cNvPr id="4" name="Rectangle 1"/>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93606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xmlns="" id="{D2E961F1-4A28-4A5F-BBD4-6E400E5E6C75}"/>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xmlns="" id="{7F57BEA8-497D-4AA8-8A18-BDCD696B25F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EFDC11BF-85F7-72EC-60A1-E4EF4978DA2E}"/>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b="1" u="sng" kern="1200">
                <a:solidFill>
                  <a:schemeClr val="bg1"/>
                </a:solidFill>
                <a:latin typeface="+mj-lt"/>
                <a:ea typeface="+mj-ea"/>
                <a:cs typeface="+mj-cs"/>
              </a:rPr>
              <a:t>Descriptive Statistic:</a:t>
            </a:r>
          </a:p>
        </p:txBody>
      </p:sp>
      <p:sp>
        <p:nvSpPr>
          <p:cNvPr id="3" name="Content Placeholder 2">
            <a:extLst>
              <a:ext uri="{FF2B5EF4-FFF2-40B4-BE49-F238E27FC236}">
                <a16:creationId xmlns:a16="http://schemas.microsoft.com/office/drawing/2014/main" xmlns="" id="{2DAC0173-D588-5D3B-166A-8F36320DF892}"/>
              </a:ext>
            </a:extLst>
          </p:cNvPr>
          <p:cNvSpPr>
            <a:spLocks noGrp="1"/>
          </p:cNvSpPr>
          <p:nvPr>
            <p:ph idx="1"/>
          </p:nvPr>
        </p:nvSpPr>
        <p:spPr>
          <a:xfrm>
            <a:off x="1524000" y="1548499"/>
            <a:ext cx="9144000" cy="420001"/>
          </a:xfrm>
        </p:spPr>
        <p:txBody>
          <a:bodyPr vert="horz" lIns="91440" tIns="45720" rIns="91440" bIns="45720" rtlCol="0">
            <a:normAutofit/>
          </a:bodyPr>
          <a:lstStyle/>
          <a:p>
            <a:pPr marL="0" indent="0" algn="ctr">
              <a:buNone/>
            </a:pPr>
            <a:r>
              <a:rPr lang="en-US" sz="2000" kern="1200" dirty="0">
                <a:solidFill>
                  <a:schemeClr val="bg1"/>
                </a:solidFill>
                <a:latin typeface="+mn-lt"/>
                <a:ea typeface="+mn-ea"/>
                <a:cs typeface="+mn-cs"/>
              </a:rPr>
              <a:t>First Dataset: </a:t>
            </a:r>
          </a:p>
        </p:txBody>
      </p:sp>
      <p:cxnSp>
        <p:nvCxnSpPr>
          <p:cNvPr id="13" name="Straight Connector 12">
            <a:extLst>
              <a:ext uri="{FF2B5EF4-FFF2-40B4-BE49-F238E27FC236}">
                <a16:creationId xmlns:a16="http://schemas.microsoft.com/office/drawing/2014/main" xmlns="" id="{A82415D3-DDE5-4D63-8CB3-23A5EC581B27}"/>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AD7193FB-6AE6-4B3B-8F89-56B55DD63B4D}"/>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22917" t="18272" r="4444" b="12592"/>
          <a:stretch/>
        </p:blipFill>
        <p:spPr>
          <a:xfrm>
            <a:off x="1811867" y="2478994"/>
            <a:ext cx="8856133" cy="4379006"/>
          </a:xfrm>
          <a:prstGeom prst="rect">
            <a:avLst/>
          </a:prstGeom>
        </p:spPr>
      </p:pic>
    </p:spTree>
    <p:extLst>
      <p:ext uri="{BB962C8B-B14F-4D97-AF65-F5344CB8AC3E}">
        <p14:creationId xmlns:p14="http://schemas.microsoft.com/office/powerpoint/2010/main" val="2341448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0952" t="22097" r="30895" b="36660"/>
          <a:stretch/>
        </p:blipFill>
        <p:spPr>
          <a:xfrm>
            <a:off x="660400" y="2133600"/>
            <a:ext cx="6265333" cy="4047067"/>
          </a:xfrm>
          <a:prstGeom prst="rect">
            <a:avLst/>
          </a:prstGeom>
        </p:spPr>
      </p:pic>
      <p:sp>
        <p:nvSpPr>
          <p:cNvPr id="5" name="TextBox 4"/>
          <p:cNvSpPr txBox="1"/>
          <p:nvPr/>
        </p:nvSpPr>
        <p:spPr>
          <a:xfrm>
            <a:off x="7958666" y="2133600"/>
            <a:ext cx="3369733" cy="3970318"/>
          </a:xfrm>
          <a:prstGeom prst="rect">
            <a:avLst/>
          </a:prstGeom>
          <a:noFill/>
        </p:spPr>
        <p:txBody>
          <a:bodyPr wrap="square" rtlCol="0">
            <a:spAutoFit/>
          </a:bodyPr>
          <a:lstStyle/>
          <a:p>
            <a:r>
              <a:rPr lang="en-US" sz="2800" b="1" dirty="0" smtClean="0"/>
              <a:t>The columns :</a:t>
            </a:r>
          </a:p>
          <a:p>
            <a:pPr marL="457200" indent="-457200">
              <a:buFont typeface="Arial" panose="020B0604020202020204" pitchFamily="34" charset="0"/>
              <a:buChar char="•"/>
            </a:pPr>
            <a:r>
              <a:rPr lang="en-US" sz="2800" b="1" dirty="0" err="1" smtClean="0"/>
              <a:t>PoolQC</a:t>
            </a:r>
            <a:endParaRPr lang="en-US" sz="2800" b="1" dirty="0" smtClean="0"/>
          </a:p>
          <a:p>
            <a:pPr marL="457200" indent="-457200">
              <a:buFont typeface="Arial" panose="020B0604020202020204" pitchFamily="34" charset="0"/>
              <a:buChar char="•"/>
            </a:pPr>
            <a:r>
              <a:rPr lang="en-US" sz="2800" b="1" dirty="0" err="1" smtClean="0"/>
              <a:t>MiscFeature</a:t>
            </a:r>
            <a:endParaRPr lang="en-US" sz="2800" b="1" dirty="0"/>
          </a:p>
          <a:p>
            <a:pPr marL="457200" indent="-457200">
              <a:buFont typeface="Arial" panose="020B0604020202020204" pitchFamily="34" charset="0"/>
              <a:buChar char="•"/>
            </a:pPr>
            <a:r>
              <a:rPr lang="en-US" sz="2800" b="1" dirty="0" smtClean="0"/>
              <a:t>Alley  </a:t>
            </a:r>
          </a:p>
          <a:p>
            <a:pPr marL="457200" indent="-457200">
              <a:buFont typeface="Arial" panose="020B0604020202020204" pitchFamily="34" charset="0"/>
              <a:buChar char="•"/>
            </a:pPr>
            <a:r>
              <a:rPr lang="en-US" sz="2800" b="1" dirty="0" smtClean="0"/>
              <a:t>Fence</a:t>
            </a:r>
          </a:p>
          <a:p>
            <a:r>
              <a:rPr lang="en-US" sz="2800" b="1" dirty="0" smtClean="0"/>
              <a:t> have been deleted from the data frame as they contain more than 80% of null data</a:t>
            </a:r>
            <a:endParaRPr lang="en-IN" sz="2800" b="1" dirty="0"/>
          </a:p>
        </p:txBody>
      </p:sp>
      <p:sp>
        <p:nvSpPr>
          <p:cNvPr id="6" name="Title 1">
            <a:extLst>
              <a:ext uri="{FF2B5EF4-FFF2-40B4-BE49-F238E27FC236}">
                <a16:creationId xmlns:a16="http://schemas.microsoft.com/office/drawing/2014/main" xmlns="" id="{E54032C4-B9B2-5DA9-A903-33446C64AEA8}"/>
              </a:ext>
            </a:extLst>
          </p:cNvPr>
          <p:cNvSpPr>
            <a:spLocks noGrp="1"/>
          </p:cNvSpPr>
          <p:nvPr>
            <p:ph type="title"/>
          </p:nvPr>
        </p:nvSpPr>
        <p:spPr>
          <a:xfrm>
            <a:off x="643467" y="321734"/>
            <a:ext cx="10905066" cy="1135737"/>
          </a:xfrm>
        </p:spPr>
        <p:txBody>
          <a:bodyPr>
            <a:normAutofit/>
          </a:bodyPr>
          <a:lstStyle/>
          <a:p>
            <a:r>
              <a:rPr lang="en-US" sz="3600" b="1" u="sng" dirty="0">
                <a:ea typeface="Calibri Light"/>
                <a:cs typeface="Calibri Light"/>
              </a:rPr>
              <a:t> </a:t>
            </a:r>
            <a:r>
              <a:rPr lang="en-US" sz="3600" b="1" u="sng" dirty="0" smtClean="0">
                <a:ea typeface="Calibri Light"/>
                <a:cs typeface="Calibri Light"/>
              </a:rPr>
              <a:t>Handling null values:</a:t>
            </a:r>
            <a:endParaRPr lang="en-US" sz="3600" b="1" u="sng" dirty="0"/>
          </a:p>
        </p:txBody>
      </p:sp>
    </p:spTree>
    <p:extLst>
      <p:ext uri="{BB962C8B-B14F-4D97-AF65-F5344CB8AC3E}">
        <p14:creationId xmlns:p14="http://schemas.microsoft.com/office/powerpoint/2010/main" val="1460698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Selection(Removal of columns)</a:t>
            </a:r>
            <a:endParaRPr lang="en-IN" dirty="0"/>
          </a:p>
        </p:txBody>
      </p:sp>
      <p:sp>
        <p:nvSpPr>
          <p:cNvPr id="3" name="Content Placeholder 2"/>
          <p:cNvSpPr>
            <a:spLocks noGrp="1"/>
          </p:cNvSpPr>
          <p:nvPr>
            <p:ph idx="1"/>
          </p:nvPr>
        </p:nvSpPr>
        <p:spPr/>
        <p:txBody>
          <a:bodyPr>
            <a:normAutofit/>
          </a:bodyPr>
          <a:lstStyle/>
          <a:p>
            <a:r>
              <a:rPr lang="en-IN" sz="3200" u="sng" dirty="0"/>
              <a:t>'</a:t>
            </a:r>
            <a:r>
              <a:rPr lang="en-IN" sz="3200" u="sng" dirty="0" err="1"/>
              <a:t>MiscFeature</a:t>
            </a:r>
            <a:r>
              <a:rPr lang="en-IN" sz="3200" u="sng" dirty="0"/>
              <a:t>','</a:t>
            </a:r>
            <a:r>
              <a:rPr lang="en-IN" sz="3200" u="sng" dirty="0" err="1"/>
              <a:t>PoolQC</a:t>
            </a:r>
            <a:r>
              <a:rPr lang="en-IN" sz="3200" u="sng" dirty="0"/>
              <a:t>','</a:t>
            </a:r>
            <a:r>
              <a:rPr lang="en-IN" sz="3200" u="sng" dirty="0" err="1"/>
              <a:t>Alley',</a:t>
            </a:r>
            <a:r>
              <a:rPr lang="en-IN" sz="3200" u="sng" dirty="0" err="1" smtClean="0"/>
              <a:t>'Fence</a:t>
            </a:r>
            <a:r>
              <a:rPr lang="en-IN" sz="3200" dirty="0" smtClean="0"/>
              <a:t>‘ – dropped due to high number of null values.</a:t>
            </a:r>
          </a:p>
          <a:p>
            <a:r>
              <a:rPr lang="en-IN" sz="3200" u="sng" dirty="0" smtClean="0"/>
              <a:t>Utilities</a:t>
            </a:r>
            <a:r>
              <a:rPr lang="en-IN" sz="3200" dirty="0" smtClean="0"/>
              <a:t> – Dropped as has only one unique value in the column.</a:t>
            </a:r>
          </a:p>
          <a:p>
            <a:r>
              <a:rPr lang="en-IN" sz="3200" u="sng" dirty="0" smtClean="0"/>
              <a:t>Id</a:t>
            </a:r>
            <a:r>
              <a:rPr lang="en-IN" sz="3200" dirty="0" smtClean="0"/>
              <a:t> – Dropped, as logically it has no contribution in output.</a:t>
            </a:r>
          </a:p>
          <a:p>
            <a:r>
              <a:rPr lang="en-IN" sz="3200" u="sng" dirty="0"/>
              <a:t>'TotRmsAbvGrd','GarageArea','TotalBsmtSF',</a:t>
            </a:r>
            <a:r>
              <a:rPr lang="en-IN" sz="3200" u="sng" dirty="0" smtClean="0"/>
              <a:t>'Exterior2nd </a:t>
            </a:r>
            <a:r>
              <a:rPr lang="en-IN" sz="3200" dirty="0" smtClean="0"/>
              <a:t>– Dropped as correlation factor was very high for these columns and would have led to overtraining.</a:t>
            </a:r>
          </a:p>
          <a:p>
            <a:endParaRPr lang="en-IN" sz="3200" dirty="0"/>
          </a:p>
        </p:txBody>
      </p:sp>
    </p:spTree>
    <p:extLst>
      <p:ext uri="{BB962C8B-B14F-4D97-AF65-F5344CB8AC3E}">
        <p14:creationId xmlns:p14="http://schemas.microsoft.com/office/powerpoint/2010/main" val="3820043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014D13E-7EA1-4334-A18F-78F31F2F8460}"/>
              </a:ext>
            </a:extLst>
          </p:cNvPr>
          <p:cNvSpPr>
            <a:spLocks noGrp="1"/>
          </p:cNvSpPr>
          <p:nvPr>
            <p:ph type="ctrTitle"/>
          </p:nvPr>
        </p:nvSpPr>
        <p:spPr/>
        <p:txBody>
          <a:bodyPr>
            <a:normAutofit/>
          </a:bodyPr>
          <a:lstStyle/>
          <a:p>
            <a:r>
              <a:rPr lang="en-US" sz="8000" b="1" dirty="0"/>
              <a:t>EDA</a:t>
            </a:r>
          </a:p>
        </p:txBody>
      </p:sp>
      <p:sp>
        <p:nvSpPr>
          <p:cNvPr id="3" name="Subtitle 2">
            <a:extLst>
              <a:ext uri="{FF2B5EF4-FFF2-40B4-BE49-F238E27FC236}">
                <a16:creationId xmlns:a16="http://schemas.microsoft.com/office/drawing/2014/main" xmlns="" id="{384EB74B-4FD8-44E3-A6C5-41070B83239E}"/>
              </a:ext>
            </a:extLst>
          </p:cNvPr>
          <p:cNvSpPr>
            <a:spLocks noGrp="1"/>
          </p:cNvSpPr>
          <p:nvPr>
            <p:ph type="subTitle" idx="1"/>
          </p:nvPr>
        </p:nvSpPr>
        <p:spPr/>
        <p:txBody>
          <a:bodyPr>
            <a:normAutofit/>
          </a:bodyPr>
          <a:lstStyle/>
          <a:p>
            <a:r>
              <a:rPr lang="en-US" sz="4800" dirty="0" smtClean="0"/>
              <a:t>Exploratory Data Analysis</a:t>
            </a:r>
            <a:endParaRPr lang="en-US" sz="4800" dirty="0"/>
          </a:p>
        </p:txBody>
      </p:sp>
    </p:spTree>
    <p:extLst>
      <p:ext uri="{BB962C8B-B14F-4D97-AF65-F5344CB8AC3E}">
        <p14:creationId xmlns:p14="http://schemas.microsoft.com/office/powerpoint/2010/main" val="4310743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256</TotalTime>
  <Words>880</Words>
  <Application>Microsoft Office PowerPoint</Application>
  <PresentationFormat>Widescreen</PresentationFormat>
  <Paragraphs>86</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Agency FB</vt:lpstr>
      <vt:lpstr>Arial</vt:lpstr>
      <vt:lpstr>Calibri</vt:lpstr>
      <vt:lpstr>Calibri Light</vt:lpstr>
      <vt:lpstr>office theme</vt:lpstr>
      <vt:lpstr>HOUSING: PRICE PREDICTION</vt:lpstr>
      <vt:lpstr>Problem Statement:</vt:lpstr>
      <vt:lpstr>Understanding:</vt:lpstr>
      <vt:lpstr>Business Goals</vt:lpstr>
      <vt:lpstr>Data Inspection</vt:lpstr>
      <vt:lpstr>Descriptive Statistic:</vt:lpstr>
      <vt:lpstr> Handling null values:</vt:lpstr>
      <vt:lpstr>Feature Selection(Removal of columns)</vt:lpstr>
      <vt:lpstr>EDA</vt:lpstr>
      <vt:lpstr>PowerPoint Presentation</vt:lpstr>
      <vt:lpstr>PowerPoint Presentation</vt:lpstr>
      <vt:lpstr>Sale Price Vs Overall Condition based on zones</vt:lpstr>
      <vt:lpstr>PowerPoint Presentation</vt:lpstr>
      <vt:lpstr> </vt:lpstr>
      <vt:lpstr>PowerPoint Presentation</vt:lpstr>
      <vt:lpstr>PowerPoint Presentation</vt:lpstr>
      <vt:lpstr>PowerPoint Presentation</vt:lpstr>
      <vt:lpstr>Model Dashboard</vt:lpstr>
      <vt:lpstr>PowerPoint Presentation</vt:lpstr>
      <vt:lpstr>PowerPoint Presentation</vt:lpstr>
      <vt:lpstr>PowerPoint Presentation</vt:lpstr>
      <vt:lpstr>PowerPoint Presentation</vt:lpstr>
      <vt:lpstr>PowerPoint Presentation</vt:lpstr>
      <vt:lpstr>Predictive Statistic:</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Sumesh Yadav</dc:creator>
  <cp:lastModifiedBy>Sumesh Yadav</cp:lastModifiedBy>
  <cp:revision>652</cp:revision>
  <dcterms:created xsi:type="dcterms:W3CDTF">2022-08-19T21:28:11Z</dcterms:created>
  <dcterms:modified xsi:type="dcterms:W3CDTF">2023-01-21T15:33:00Z</dcterms:modified>
</cp:coreProperties>
</file>

<file path=docProps/thumbnail.jpeg>
</file>